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57" r:id="rId3"/>
    <p:sldId id="258" r:id="rId4"/>
    <p:sldId id="307" r:id="rId5"/>
    <p:sldId id="306" r:id="rId6"/>
    <p:sldId id="308" r:id="rId7"/>
    <p:sldId id="260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262" r:id="rId20"/>
    <p:sldId id="320" r:id="rId21"/>
    <p:sldId id="268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Josefin Sans" pitchFamily="2" charset="0"/>
      <p:regular r:id="rId29"/>
      <p:bold r:id="rId30"/>
      <p:italic r:id="rId31"/>
      <p:boldItalic r:id="rId32"/>
    </p:embeddedFont>
    <p:embeddedFont>
      <p:font typeface="Josefin Sans Medium" panose="020B0604020202020204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Montserrat Medium" panose="000006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A1D70F-54C0-460C-AB53-550D60C800C4}">
  <a:tblStyle styleId="{6AA1D70F-54C0-460C-AB53-550D60C800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8" autoAdjust="0"/>
    <p:restoredTop sz="71373" autoAdjust="0"/>
  </p:normalViewPr>
  <p:slideViewPr>
    <p:cSldViewPr snapToGrid="0">
      <p:cViewPr varScale="1">
        <p:scale>
          <a:sx n="78" d="100"/>
          <a:sy n="78" d="100"/>
        </p:scale>
        <p:origin x="15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43094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0857312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0857312b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535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0712bd35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0712bd35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00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712bd35d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712bd35d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378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712bd35d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712bd35d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05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712bd35d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712bd35d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622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712bd35d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712bd35d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9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712bd35d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712bd35d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67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712bd35d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712bd35d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2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712bd35d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712bd35d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70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712bd35d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712bd35d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851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0712bd35d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0712bd35d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13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c90a9ff7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c90a9ff7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Berkendara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kecepatan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tinggi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merupakan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faktor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utama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kecelakaan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jalan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meningkatkan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kemungkinan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kecelakaan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tingkat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keparahannya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cidera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dihasilkan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Berkendara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kecepatan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tinggi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meningkatkan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kemungkinan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pengemudi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kehilangan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kendali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atas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kendaraannya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karena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sedikitnya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waktu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digunakan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mengantisipasi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bahaya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datang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Beberapa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penelitian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telah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menunjukkan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bahwa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pengemudi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bereaksi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hanya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detik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tercepat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sampai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4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detik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. (Pan American Health Organization, 2018).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Sehingga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MIT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menciptakan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1" dirty="0">
                <a:latin typeface="Calibri"/>
                <a:ea typeface="Calibri"/>
                <a:cs typeface="Calibri"/>
                <a:sym typeface="Calibri"/>
              </a:rPr>
              <a:t>deep model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berbasis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1" dirty="0">
                <a:latin typeface="Calibri"/>
                <a:ea typeface="Calibri"/>
                <a:cs typeface="Calibri"/>
                <a:sym typeface="Calibri"/>
              </a:rPr>
              <a:t>end-to-end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memprediksi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resolusi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tinggi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kecelakaan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lalu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lintas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mengambil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sampel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gambar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satelit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lintasan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GPS, dan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peta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jalan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mengerjakan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hal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tersebut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. (He, </a:t>
            </a:r>
            <a:r>
              <a:rPr lang="en-US" sz="1100" b="1" dirty="0" err="1">
                <a:latin typeface="Calibri"/>
                <a:ea typeface="Calibri"/>
                <a:cs typeface="Calibri"/>
                <a:sym typeface="Calibri"/>
              </a:rPr>
              <a:t>Songtao</a:t>
            </a: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, 2021).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740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0712bd35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0712bd35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515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0712bd35d_0_2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0712bd35d_0_2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03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0712bd35d_0_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0712bd35d_0_2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251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0712bd35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0712bd35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6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712bd35d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0712bd35d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9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c90a9ff7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c90a9ff7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23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0712bd35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0712bd35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143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0712bd35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0712bd35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678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0712bd35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0712bd35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6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2828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4985" y="1274775"/>
            <a:ext cx="5011500" cy="218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100" y="3593325"/>
            <a:ext cx="49512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5852800" y="132100"/>
            <a:ext cx="25761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719100" y="129410"/>
            <a:ext cx="34929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150" y="0"/>
            <a:ext cx="9144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 hasCustomPrompt="1"/>
          </p:nvPr>
        </p:nvSpPr>
        <p:spPr>
          <a:xfrm>
            <a:off x="1284000" y="1010156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7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284000" y="1838456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2859844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1284000" y="3688144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715100" y="3117950"/>
            <a:ext cx="8429100" cy="20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9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0" y="0"/>
            <a:ext cx="9144000" cy="25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1695850"/>
            <a:ext cx="4402200" cy="253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5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03750"/>
            <a:ext cx="1876800" cy="99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0">
                <a:solidFill>
                  <a:srgbClr val="FFD966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5100" y="4227800"/>
            <a:ext cx="4114800" cy="38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81050"/>
            <a:ext cx="7704000" cy="3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200"/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flipH="1">
            <a:off x="514550" y="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4562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979200" y="1040800"/>
            <a:ext cx="3171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Josefin Sans"/>
              <a:buNone/>
              <a:defRPr sz="3500" b="1">
                <a:solidFill>
                  <a:schemeClr val="accent1"/>
                </a:solidFill>
                <a:highlight>
                  <a:schemeClr val="dk1"/>
                </a:highlight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43850" y="1040800"/>
            <a:ext cx="3171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sz="3500" b="1">
                <a:solidFill>
                  <a:schemeClr val="dk1"/>
                </a:solidFill>
                <a:highlight>
                  <a:schemeClr val="accent1"/>
                </a:highlight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979200" y="2062700"/>
            <a:ext cx="31719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43775" y="2062700"/>
            <a:ext cx="3171900" cy="20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flipH="1">
            <a:off x="514550" y="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574363"/>
            <a:ext cx="30888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826288"/>
            <a:ext cx="4190700" cy="27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250264" y="1158525"/>
            <a:ext cx="4074600" cy="14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250260" y="2782400"/>
            <a:ext cx="4074600" cy="12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4064438" y="3076438"/>
            <a:ext cx="19653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3253549" y="3184288"/>
            <a:ext cx="810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064275" y="3885554"/>
            <a:ext cx="16764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6817600" y="3076438"/>
            <a:ext cx="15894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6000713" y="3184288"/>
            <a:ext cx="810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817475" y="3885554"/>
            <a:ext cx="15894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/>
          </p:nvPr>
        </p:nvSpPr>
        <p:spPr>
          <a:xfrm>
            <a:off x="1557163" y="3076438"/>
            <a:ext cx="15894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 hasCustomPrompt="1"/>
          </p:nvPr>
        </p:nvSpPr>
        <p:spPr>
          <a:xfrm>
            <a:off x="746300" y="3184288"/>
            <a:ext cx="810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1557225" y="3885554"/>
            <a:ext cx="15894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/>
          </p:nvPr>
        </p:nvSpPr>
        <p:spPr>
          <a:xfrm>
            <a:off x="4064438" y="1308638"/>
            <a:ext cx="15894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3253549" y="1416488"/>
            <a:ext cx="810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4064350" y="2117750"/>
            <a:ext cx="15894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/>
          </p:nvPr>
        </p:nvSpPr>
        <p:spPr>
          <a:xfrm>
            <a:off x="6817600" y="1308638"/>
            <a:ext cx="15894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 hasCustomPrompt="1"/>
          </p:nvPr>
        </p:nvSpPr>
        <p:spPr>
          <a:xfrm>
            <a:off x="6000713" y="1416488"/>
            <a:ext cx="810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8"/>
          </p:nvPr>
        </p:nvSpPr>
        <p:spPr>
          <a:xfrm>
            <a:off x="6817550" y="2117750"/>
            <a:ext cx="15894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9"/>
          </p:nvPr>
        </p:nvSpPr>
        <p:spPr>
          <a:xfrm>
            <a:off x="1557163" y="1308638"/>
            <a:ext cx="15894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0" hasCustomPrompt="1"/>
          </p:nvPr>
        </p:nvSpPr>
        <p:spPr>
          <a:xfrm>
            <a:off x="746300" y="1416488"/>
            <a:ext cx="810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1"/>
          </p:nvPr>
        </p:nvSpPr>
        <p:spPr>
          <a:xfrm>
            <a:off x="1557225" y="2117750"/>
            <a:ext cx="15894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73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499730" y="1105786"/>
            <a:ext cx="5323651" cy="234938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schemeClr val="tx1"/>
                  </a:outerShdw>
                </a:effectLst>
              </a:rPr>
              <a:t>Vehicle Speed Monitoring System</a:t>
            </a:r>
            <a:endParaRPr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8100000" algn="tr" rotWithShape="0">
                  <a:schemeClr val="tx1"/>
                </a:outerShdw>
              </a:effectLst>
              <a:highlight>
                <a:srgbClr val="FFD966"/>
              </a:highlight>
            </a:endParaRPr>
          </a:p>
        </p:txBody>
      </p:sp>
      <p:sp>
        <p:nvSpPr>
          <p:cNvPr id="200" name="Google Shape;200;p34"/>
          <p:cNvSpPr txBox="1">
            <a:spLocks noGrp="1"/>
          </p:cNvSpPr>
          <p:nvPr>
            <p:ph type="subTitle" idx="1"/>
          </p:nvPr>
        </p:nvSpPr>
        <p:spPr>
          <a:xfrm>
            <a:off x="499730" y="3731549"/>
            <a:ext cx="54831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sz="1100" b="1" dirty="0" err="1"/>
              <a:t>Oleh</a:t>
            </a:r>
            <a:r>
              <a:rPr lang="en-US" sz="1100" b="1" dirty="0"/>
              <a:t>:</a:t>
            </a:r>
            <a:br>
              <a:rPr lang="en-US" sz="1100" b="1" dirty="0"/>
            </a:br>
            <a:endParaRPr lang="en-US" sz="1100" b="1" dirty="0"/>
          </a:p>
          <a:p>
            <a:pPr marL="0" lvl="0" indent="0" algn="just">
              <a:buClr>
                <a:schemeClr val="dk2"/>
              </a:buClr>
              <a:buSzPts val="1100"/>
            </a:pPr>
            <a:r>
              <a:rPr lang="en-US" sz="1100" b="1" dirty="0"/>
              <a:t>Ismail		           1102183243	   </a:t>
            </a:r>
            <a:r>
              <a:rPr lang="en-US" sz="1100" b="1" dirty="0" err="1"/>
              <a:t>Universitas</a:t>
            </a:r>
            <a:r>
              <a:rPr lang="en-US" sz="1100" b="1" dirty="0"/>
              <a:t> Telkom</a:t>
            </a:r>
          </a:p>
          <a:p>
            <a:pPr marL="0" lvl="0" indent="0" algn="just">
              <a:buClr>
                <a:schemeClr val="dk2"/>
              </a:buClr>
              <a:buSzPts val="1100"/>
            </a:pPr>
            <a:r>
              <a:rPr lang="en-US" sz="1100" b="1" dirty="0"/>
              <a:t>Nova Hanafi </a:t>
            </a:r>
            <a:r>
              <a:rPr lang="en-US" sz="1100" b="1" dirty="0" err="1"/>
              <a:t>Syafiuddin</a:t>
            </a:r>
            <a:r>
              <a:rPr lang="en-US" sz="1100" b="1" dirty="0"/>
              <a:t>	           1303184122	   </a:t>
            </a:r>
            <a:r>
              <a:rPr lang="en-US" sz="1100" b="1" dirty="0" err="1"/>
              <a:t>Universitas</a:t>
            </a:r>
            <a:r>
              <a:rPr lang="en-US" sz="1100" b="1" dirty="0"/>
              <a:t> Telkom</a:t>
            </a:r>
          </a:p>
          <a:p>
            <a:pPr marL="0" lvl="0" indent="0" algn="just">
              <a:buClr>
                <a:schemeClr val="dk2"/>
              </a:buClr>
              <a:buSzPts val="1100"/>
            </a:pPr>
            <a:r>
              <a:rPr lang="en-US" sz="1100" b="1" dirty="0" err="1"/>
              <a:t>Adhitya</a:t>
            </a:r>
            <a:r>
              <a:rPr lang="en-US" sz="1100" b="1" dirty="0"/>
              <a:t> </a:t>
            </a:r>
            <a:r>
              <a:rPr lang="en-US" sz="1100" b="1" dirty="0" err="1"/>
              <a:t>Aldira</a:t>
            </a:r>
            <a:r>
              <a:rPr lang="en-US" sz="1100" b="1" dirty="0"/>
              <a:t> Hardy	           1301184036	   </a:t>
            </a:r>
            <a:r>
              <a:rPr lang="en-US" sz="1100" b="1" dirty="0" err="1"/>
              <a:t>Universitas</a:t>
            </a:r>
            <a:r>
              <a:rPr lang="en-US" sz="1100" b="1" dirty="0"/>
              <a:t> Telkom</a:t>
            </a:r>
          </a:p>
          <a:p>
            <a:pPr marL="0" lvl="0" indent="0" algn="just">
              <a:buClr>
                <a:schemeClr val="dk2"/>
              </a:buClr>
              <a:buSzPts val="1100"/>
            </a:pPr>
            <a:r>
              <a:rPr lang="en-US" sz="1100" b="1" dirty="0"/>
              <a:t>Cornelius </a:t>
            </a:r>
            <a:r>
              <a:rPr lang="en-US" sz="1100" b="1" dirty="0" err="1"/>
              <a:t>Yosafat</a:t>
            </a:r>
            <a:r>
              <a:rPr lang="en-US" sz="1100" b="1" dirty="0"/>
              <a:t>	           1102190237	   </a:t>
            </a:r>
            <a:r>
              <a:rPr lang="en-US" sz="1100" b="1" dirty="0" err="1"/>
              <a:t>Universitas</a:t>
            </a:r>
            <a:r>
              <a:rPr lang="en-US" sz="1100" b="1" dirty="0"/>
              <a:t> Telkom</a:t>
            </a:r>
          </a:p>
          <a:p>
            <a:pPr marL="0" lvl="0" indent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500"/>
            </a:pPr>
            <a:endParaRPr lang="en-US" sz="1100" b="1" dirty="0"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72"/>
          <a:stretch/>
        </p:blipFill>
        <p:spPr>
          <a:xfrm>
            <a:off x="5982870" y="1105786"/>
            <a:ext cx="3161130" cy="330007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/>
          <p:nvPr/>
        </p:nvSpPr>
        <p:spPr>
          <a:xfrm>
            <a:off x="5578168" y="721877"/>
            <a:ext cx="1023000" cy="1023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>
            <a:spLocks noGrp="1"/>
          </p:cNvSpPr>
          <p:nvPr>
            <p:ph type="title"/>
          </p:nvPr>
        </p:nvSpPr>
        <p:spPr>
          <a:xfrm>
            <a:off x="3995079" y="818025"/>
            <a:ext cx="4322240" cy="143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000" dirty="0">
                <a:solidFill>
                  <a:srgbClr val="FFD966"/>
                </a:solidFill>
              </a:rPr>
              <a:t>PELANGGARAN KENDARAAN </a:t>
            </a:r>
            <a:endParaRPr sz="3000" dirty="0">
              <a:solidFill>
                <a:srgbClr val="FFD966"/>
              </a:solidFill>
              <a:highlight>
                <a:srgbClr val="FFD966"/>
              </a:highlight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3995079" y="2345979"/>
            <a:ext cx="4563540" cy="12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spcAft>
                <a:spcPts val="1200"/>
              </a:spcAft>
            </a:pPr>
            <a:r>
              <a:rPr lang="en-US" sz="1300" b="1" dirty="0" err="1"/>
              <a:t>Kendaraan</a:t>
            </a:r>
            <a:r>
              <a:rPr lang="en-US" sz="1300" b="1" dirty="0"/>
              <a:t> yang </a:t>
            </a:r>
            <a:r>
              <a:rPr lang="en-US" sz="1300" b="1" dirty="0" err="1"/>
              <a:t>melebihi</a:t>
            </a:r>
            <a:r>
              <a:rPr lang="en-US" sz="1300" b="1" dirty="0"/>
              <a:t> </a:t>
            </a:r>
            <a:r>
              <a:rPr lang="en-US" sz="1300" b="1" dirty="0" err="1"/>
              <a:t>batas</a:t>
            </a:r>
            <a:r>
              <a:rPr lang="en-US" sz="1300" b="1" dirty="0"/>
              <a:t> </a:t>
            </a:r>
            <a:r>
              <a:rPr lang="en-US" sz="1300" b="1" dirty="0" err="1"/>
              <a:t>kecepatan</a:t>
            </a:r>
            <a:r>
              <a:rPr lang="en-US" sz="1300" b="1" dirty="0"/>
              <a:t> normal </a:t>
            </a:r>
            <a:r>
              <a:rPr lang="en-US" sz="1300" b="1" dirty="0" err="1"/>
              <a:t>dikirimkan</a:t>
            </a:r>
            <a:r>
              <a:rPr lang="en-US" sz="1300" b="1" dirty="0"/>
              <a:t> </a:t>
            </a:r>
            <a:r>
              <a:rPr lang="en-US" sz="1300" b="1" dirty="0" err="1"/>
              <a:t>ke</a:t>
            </a:r>
            <a:r>
              <a:rPr lang="en-US" sz="1300" b="1" dirty="0"/>
              <a:t> </a:t>
            </a:r>
            <a:r>
              <a:rPr lang="en-US" sz="1300" b="1" dirty="0" err="1"/>
              <a:t>dalam</a:t>
            </a:r>
            <a:r>
              <a:rPr lang="en-US" sz="1300" b="1" dirty="0"/>
              <a:t> </a:t>
            </a:r>
            <a:r>
              <a:rPr lang="en-US" sz="1300" b="1" dirty="0" err="1"/>
              <a:t>tabel</a:t>
            </a:r>
            <a:r>
              <a:rPr lang="en-US" sz="1300" b="1" dirty="0"/>
              <a:t> “</a:t>
            </a:r>
            <a:r>
              <a:rPr lang="en-US" sz="1300" b="1" dirty="0" err="1"/>
              <a:t>Pelanggaran</a:t>
            </a:r>
            <a:r>
              <a:rPr lang="en-US" sz="1300" b="1" dirty="0"/>
              <a:t> </a:t>
            </a:r>
            <a:r>
              <a:rPr lang="en-US" sz="1300" b="1" dirty="0" err="1"/>
              <a:t>Kendaraan</a:t>
            </a:r>
            <a:r>
              <a:rPr lang="en-US" sz="1300" b="1" dirty="0"/>
              <a:t>”. </a:t>
            </a:r>
            <a:r>
              <a:rPr lang="en-US" sz="1300" b="1" dirty="0" err="1"/>
              <a:t>Sedangkan</a:t>
            </a:r>
            <a:r>
              <a:rPr lang="en-US" sz="1300" b="1" dirty="0"/>
              <a:t> yang </a:t>
            </a:r>
            <a:r>
              <a:rPr lang="en-US" sz="1300" b="1" dirty="0" err="1"/>
              <a:t>tidak</a:t>
            </a:r>
            <a:r>
              <a:rPr lang="en-US" sz="1300" b="1" dirty="0"/>
              <a:t>, </a:t>
            </a:r>
            <a:r>
              <a:rPr lang="en-US" sz="1300" b="1" dirty="0" err="1"/>
              <a:t>dikirimkan</a:t>
            </a:r>
            <a:r>
              <a:rPr lang="en-US" sz="1300" b="1" dirty="0"/>
              <a:t> </a:t>
            </a:r>
            <a:r>
              <a:rPr lang="en-US" sz="1300" b="1" dirty="0" err="1"/>
              <a:t>ke</a:t>
            </a:r>
            <a:r>
              <a:rPr lang="en-US" sz="1300" b="1" dirty="0"/>
              <a:t> </a:t>
            </a:r>
            <a:r>
              <a:rPr lang="en-US" sz="1300" b="1" dirty="0" err="1"/>
              <a:t>dalam</a:t>
            </a:r>
            <a:r>
              <a:rPr lang="en-US" sz="1300" b="1" dirty="0"/>
              <a:t> </a:t>
            </a:r>
            <a:r>
              <a:rPr lang="en-US" sz="1300" b="1" dirty="0" err="1"/>
              <a:t>tabel</a:t>
            </a:r>
            <a:r>
              <a:rPr lang="en-US" sz="1300" b="1" dirty="0"/>
              <a:t> “</a:t>
            </a:r>
            <a:r>
              <a:rPr lang="en-US" sz="1300" b="1" dirty="0" err="1"/>
              <a:t>Kendaraan</a:t>
            </a:r>
            <a:r>
              <a:rPr lang="en-US" sz="1300" b="1" dirty="0"/>
              <a:t>”.</a:t>
            </a:r>
          </a:p>
        </p:txBody>
      </p:sp>
      <p:pic>
        <p:nvPicPr>
          <p:cNvPr id="8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75" y="569768"/>
            <a:ext cx="2051547" cy="4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/>
          <p:nvPr/>
        </p:nvSpPr>
        <p:spPr>
          <a:xfrm>
            <a:off x="1051018" y="321511"/>
            <a:ext cx="496514" cy="496514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82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1177200" y="281646"/>
            <a:ext cx="72556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D966"/>
                </a:solidFill>
              </a:rPr>
              <a:t>MENAMPILKAN KEDALAM WEB</a:t>
            </a:r>
            <a:endParaRPr sz="2800" dirty="0">
              <a:solidFill>
                <a:srgbClr val="FFD966"/>
              </a:solidFill>
              <a:highlight>
                <a:srgbClr val="FFD966"/>
              </a:highlight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2172688" y="3343814"/>
            <a:ext cx="5264623" cy="1573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200" b="1" dirty="0" err="1"/>
              <a:t>Pada</a:t>
            </a:r>
            <a:r>
              <a:rPr lang="en-US" sz="1200" b="1" dirty="0"/>
              <a:t> proses </a:t>
            </a:r>
            <a:r>
              <a:rPr lang="en-US" sz="1200" b="1" dirty="0" err="1"/>
              <a:t>ini</a:t>
            </a:r>
            <a:r>
              <a:rPr lang="en-US" sz="1200" b="1" dirty="0"/>
              <a:t> </a:t>
            </a:r>
            <a:r>
              <a:rPr lang="en-US" sz="1200" b="1" dirty="0" err="1"/>
              <a:t>adalah</a:t>
            </a:r>
            <a:r>
              <a:rPr lang="en-US" sz="1200" b="1" dirty="0"/>
              <a:t> </a:t>
            </a:r>
            <a:r>
              <a:rPr lang="en-US" sz="1200" b="1" dirty="0" err="1"/>
              <a:t>mengambil</a:t>
            </a:r>
            <a:r>
              <a:rPr lang="en-US" sz="1200" b="1" dirty="0"/>
              <a:t> (</a:t>
            </a:r>
            <a:r>
              <a:rPr lang="en-US" sz="1200" b="1" i="1" dirty="0"/>
              <a:t>retrieve</a:t>
            </a:r>
            <a:r>
              <a:rPr lang="en-US" sz="1200" b="1" dirty="0"/>
              <a:t>) data </a:t>
            </a:r>
            <a:r>
              <a:rPr lang="en-US" sz="1200" b="1" dirty="0" err="1"/>
              <a:t>dari</a:t>
            </a:r>
            <a:r>
              <a:rPr lang="en-US" sz="1200" b="1" dirty="0"/>
              <a:t> SQL. data yang </a:t>
            </a:r>
            <a:r>
              <a:rPr lang="en-US" sz="1200" b="1" dirty="0" err="1"/>
              <a:t>didapatkan</a:t>
            </a:r>
            <a:r>
              <a:rPr lang="en-US" sz="1200" b="1" dirty="0"/>
              <a:t> </a:t>
            </a:r>
            <a:r>
              <a:rPr lang="en-US" sz="1200" b="1" dirty="0" err="1"/>
              <a:t>akan</a:t>
            </a:r>
            <a:r>
              <a:rPr lang="en-US" sz="1200" b="1" dirty="0"/>
              <a:t> </a:t>
            </a:r>
            <a:r>
              <a:rPr lang="en-US" sz="1200" b="1" dirty="0" err="1"/>
              <a:t>dimunculkan</a:t>
            </a:r>
            <a:r>
              <a:rPr lang="en-US" sz="1200" b="1" dirty="0"/>
              <a:t> </a:t>
            </a:r>
            <a:r>
              <a:rPr lang="en-US" sz="1200" b="1" dirty="0" err="1"/>
              <a:t>dalam</a:t>
            </a:r>
            <a:r>
              <a:rPr lang="en-US" sz="1200" b="1" dirty="0"/>
              <a:t> </a:t>
            </a:r>
            <a:r>
              <a:rPr lang="en-US" sz="1200" b="1" dirty="0" err="1"/>
              <a:t>tampilan</a:t>
            </a:r>
            <a:r>
              <a:rPr lang="en-US" sz="1200" b="1" dirty="0"/>
              <a:t> web.</a:t>
            </a:r>
          </a:p>
        </p:txBody>
      </p:sp>
      <p:pic>
        <p:nvPicPr>
          <p:cNvPr id="5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198" y="1661917"/>
            <a:ext cx="2707602" cy="1184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0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808074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CARA PENGGUNAAN APLIKASI</a:t>
            </a:r>
            <a:endParaRPr sz="2800" dirty="0">
              <a:solidFill>
                <a:schemeClr val="tx1"/>
              </a:solidFill>
              <a:highlight>
                <a:srgbClr val="FFD966"/>
              </a:highlight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772642" y="999955"/>
            <a:ext cx="7598713" cy="49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90000"/>
              </a:lnSpc>
              <a:spcBef>
                <a:spcPts val="800"/>
              </a:spcBef>
              <a:buNone/>
            </a:pPr>
            <a:r>
              <a:rPr lang="en-US" sz="1200" b="1" dirty="0" err="1">
                <a:solidFill>
                  <a:schemeClr val="bg1"/>
                </a:solidFill>
              </a:rPr>
              <a:t>Jalankan</a:t>
            </a:r>
            <a:r>
              <a:rPr lang="en-US" sz="1200" b="1" dirty="0">
                <a:solidFill>
                  <a:schemeClr val="bg1"/>
                </a:solidFill>
              </a:rPr>
              <a:t> python flask </a:t>
            </a:r>
            <a:r>
              <a:rPr lang="en-US" sz="1200" b="1" dirty="0" err="1">
                <a:solidFill>
                  <a:schemeClr val="bg1"/>
                </a:solidFill>
              </a:rPr>
              <a:t>melalui</a:t>
            </a:r>
            <a:r>
              <a:rPr lang="en-US" sz="1200" b="1" dirty="0">
                <a:solidFill>
                  <a:schemeClr val="bg1"/>
                </a:solidFill>
              </a:rPr>
              <a:t> command prompt </a:t>
            </a:r>
            <a:r>
              <a:rPr lang="en-US" sz="1200" b="1" dirty="0" err="1">
                <a:solidFill>
                  <a:schemeClr val="bg1"/>
                </a:solidFill>
              </a:rPr>
              <a:t>dan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masuk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ke</a:t>
            </a:r>
            <a:r>
              <a:rPr lang="en-US" sz="1200" b="1" dirty="0">
                <a:solidFill>
                  <a:schemeClr val="bg1"/>
                </a:solidFill>
              </a:rPr>
              <a:t> http://192.168.100.8:8000/</a:t>
            </a:r>
          </a:p>
          <a:p>
            <a:pPr marL="0" lvl="0" indent="0" algn="just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None/>
            </a:pP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41" y="1799131"/>
            <a:ext cx="7598713" cy="25788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1;p36"/>
          <p:cNvSpPr txBox="1">
            <a:spLocks/>
          </p:cNvSpPr>
          <p:nvPr/>
        </p:nvSpPr>
        <p:spPr>
          <a:xfrm>
            <a:off x="63799" y="808074"/>
            <a:ext cx="435932" cy="4335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 dirty="0">
                <a:solidFill>
                  <a:srgbClr val="FFD966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8245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808074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CARA PENGGUNAAN APLIKASI</a:t>
            </a:r>
            <a:endParaRPr sz="2800" dirty="0">
              <a:solidFill>
                <a:schemeClr val="tx1"/>
              </a:solidFill>
              <a:highlight>
                <a:srgbClr val="FFD966"/>
              </a:highlight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1385757" y="1057663"/>
            <a:ext cx="6372483" cy="49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None/>
            </a:pPr>
            <a:r>
              <a:rPr lang="en-US" sz="1200" b="1" dirty="0" err="1"/>
              <a:t>Setelah</a:t>
            </a:r>
            <a:r>
              <a:rPr lang="en-US" sz="1200" b="1" dirty="0"/>
              <a:t> </a:t>
            </a:r>
            <a:r>
              <a:rPr lang="en-US" sz="1200" b="1" dirty="0" err="1"/>
              <a:t>masuk</a:t>
            </a:r>
            <a:r>
              <a:rPr lang="en-US" sz="1200" b="1" dirty="0"/>
              <a:t> </a:t>
            </a:r>
            <a:r>
              <a:rPr lang="en-US" sz="1200" b="1" dirty="0" err="1"/>
              <a:t>ke</a:t>
            </a:r>
            <a:r>
              <a:rPr lang="en-US" sz="1200" b="1" dirty="0"/>
              <a:t> link </a:t>
            </a:r>
            <a:r>
              <a:rPr lang="en-US" sz="1200" b="1" dirty="0" err="1"/>
              <a:t>tersebut</a:t>
            </a:r>
            <a:r>
              <a:rPr lang="en-US" sz="1200" b="1" dirty="0"/>
              <a:t> </a:t>
            </a:r>
            <a:r>
              <a:rPr lang="en-US" sz="1200" b="1" dirty="0" err="1"/>
              <a:t>maka</a:t>
            </a:r>
            <a:r>
              <a:rPr lang="en-US" sz="1200" b="1" dirty="0"/>
              <a:t> </a:t>
            </a:r>
            <a:r>
              <a:rPr lang="en-US" sz="1200" b="1" dirty="0" err="1"/>
              <a:t>akan</a:t>
            </a:r>
            <a:r>
              <a:rPr lang="en-US" sz="1200" b="1" dirty="0"/>
              <a:t> </a:t>
            </a:r>
            <a:r>
              <a:rPr lang="en-US" sz="1200" b="1" dirty="0" err="1"/>
              <a:t>melihat</a:t>
            </a:r>
            <a:r>
              <a:rPr lang="en-US" sz="1200" b="1" dirty="0"/>
              <a:t> </a:t>
            </a:r>
            <a:r>
              <a:rPr lang="en-US" sz="1200" b="1" dirty="0" err="1"/>
              <a:t>tampilan</a:t>
            </a:r>
            <a:r>
              <a:rPr lang="en-US" sz="1200" b="1" dirty="0"/>
              <a:t> web </a:t>
            </a:r>
            <a:r>
              <a:rPr lang="en-US" sz="1200" b="1" dirty="0" err="1"/>
              <a:t>seperti</a:t>
            </a:r>
            <a:r>
              <a:rPr lang="en-US" sz="1200" b="1" dirty="0"/>
              <a:t> </a:t>
            </a:r>
            <a:r>
              <a:rPr lang="en-US" sz="1200" b="1" dirty="0" err="1"/>
              <a:t>ini</a:t>
            </a:r>
            <a:r>
              <a:rPr lang="en-US" sz="1200" b="1" dirty="0"/>
              <a:t>.</a:t>
            </a:r>
          </a:p>
        </p:txBody>
      </p:sp>
      <p:sp>
        <p:nvSpPr>
          <p:cNvPr id="9" name="Google Shape;231;p36"/>
          <p:cNvSpPr txBox="1">
            <a:spLocks/>
          </p:cNvSpPr>
          <p:nvPr/>
        </p:nvSpPr>
        <p:spPr>
          <a:xfrm>
            <a:off x="63799" y="808074"/>
            <a:ext cx="435932" cy="4335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 dirty="0">
                <a:solidFill>
                  <a:srgbClr val="FFD966"/>
                </a:solidFill>
              </a:rPr>
              <a:t>02</a:t>
            </a:r>
          </a:p>
        </p:txBody>
      </p:sp>
      <p:pic>
        <p:nvPicPr>
          <p:cNvPr id="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447" y="1552202"/>
            <a:ext cx="6259104" cy="3400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11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808074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CARA PENGGUNAAN APLIKASI</a:t>
            </a:r>
            <a:endParaRPr sz="2800" dirty="0">
              <a:solidFill>
                <a:schemeClr val="tx1"/>
              </a:solidFill>
              <a:highlight>
                <a:srgbClr val="FFD966"/>
              </a:highlight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4571999" y="2657220"/>
            <a:ext cx="4162129" cy="637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None/>
            </a:pPr>
            <a:r>
              <a:rPr lang="en-US" sz="1200" b="1" dirty="0" err="1"/>
              <a:t>Lalu</a:t>
            </a:r>
            <a:r>
              <a:rPr lang="en-US" sz="1200" b="1" dirty="0"/>
              <a:t> </a:t>
            </a:r>
            <a:r>
              <a:rPr lang="en-US" sz="1200" b="1" dirty="0" err="1"/>
              <a:t>buka</a:t>
            </a:r>
            <a:r>
              <a:rPr lang="en-US" sz="1200" b="1" dirty="0"/>
              <a:t> file python SpeedRadar2 </a:t>
            </a:r>
            <a:r>
              <a:rPr lang="en-US" sz="1200" b="1" dirty="0" err="1"/>
              <a:t>menggunakan</a:t>
            </a:r>
            <a:r>
              <a:rPr lang="en-US" sz="1200" b="1" dirty="0"/>
              <a:t> visual studio code.</a:t>
            </a:r>
          </a:p>
        </p:txBody>
      </p:sp>
      <p:sp>
        <p:nvSpPr>
          <p:cNvPr id="9" name="Google Shape;231;p36"/>
          <p:cNvSpPr txBox="1">
            <a:spLocks/>
          </p:cNvSpPr>
          <p:nvPr/>
        </p:nvSpPr>
        <p:spPr>
          <a:xfrm>
            <a:off x="63799" y="808074"/>
            <a:ext cx="435932" cy="4335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 dirty="0">
                <a:solidFill>
                  <a:srgbClr val="FFD966"/>
                </a:solidFill>
              </a:rPr>
              <a:t>03</a:t>
            </a:r>
          </a:p>
        </p:txBody>
      </p:sp>
      <p:pic>
        <p:nvPicPr>
          <p:cNvPr id="7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975" y="880662"/>
            <a:ext cx="3431889" cy="4147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095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808074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CARA PENGGUNAAN APLIKASI</a:t>
            </a:r>
            <a:endParaRPr sz="2800" dirty="0">
              <a:solidFill>
                <a:schemeClr val="tx1"/>
              </a:solidFill>
              <a:highlight>
                <a:srgbClr val="FFD966"/>
              </a:highlight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1773853" y="834998"/>
            <a:ext cx="5596289" cy="637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None/>
            </a:pPr>
            <a:r>
              <a:rPr lang="en" sz="1200" b="1" dirty="0"/>
              <a:t>Kemudian buat terminal baru dari visual studio code, lalu run code.</a:t>
            </a:r>
            <a:endParaRPr lang="en-US" sz="1200" b="1" dirty="0"/>
          </a:p>
        </p:txBody>
      </p:sp>
      <p:sp>
        <p:nvSpPr>
          <p:cNvPr id="9" name="Google Shape;231;p36"/>
          <p:cNvSpPr txBox="1">
            <a:spLocks/>
          </p:cNvSpPr>
          <p:nvPr/>
        </p:nvSpPr>
        <p:spPr>
          <a:xfrm>
            <a:off x="63799" y="808074"/>
            <a:ext cx="435932" cy="4335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 dirty="0">
                <a:solidFill>
                  <a:srgbClr val="FFD966"/>
                </a:solidFill>
              </a:rPr>
              <a:t>04</a:t>
            </a:r>
          </a:p>
        </p:txBody>
      </p:sp>
      <p:pic>
        <p:nvPicPr>
          <p:cNvPr id="6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707" y="1472132"/>
            <a:ext cx="5298580" cy="3456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93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808074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CARA PENGGUNAAN APLIKASI</a:t>
            </a:r>
            <a:endParaRPr sz="2800" dirty="0">
              <a:solidFill>
                <a:schemeClr val="tx1"/>
              </a:solidFill>
              <a:highlight>
                <a:srgbClr val="FFD966"/>
              </a:highlight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1773853" y="834998"/>
            <a:ext cx="5596289" cy="637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None/>
            </a:pPr>
            <a:r>
              <a:rPr lang="en" sz="1200" b="1" dirty="0"/>
              <a:t>Kemudian akan muncul video yang digunakan untuk mendeteksi kecepatan kendaraan dan jenis kendaraan.</a:t>
            </a:r>
            <a:endParaRPr lang="en-US" sz="1200" b="1" dirty="0"/>
          </a:p>
        </p:txBody>
      </p:sp>
      <p:sp>
        <p:nvSpPr>
          <p:cNvPr id="9" name="Google Shape;231;p36"/>
          <p:cNvSpPr txBox="1">
            <a:spLocks/>
          </p:cNvSpPr>
          <p:nvPr/>
        </p:nvSpPr>
        <p:spPr>
          <a:xfrm>
            <a:off x="63799" y="808074"/>
            <a:ext cx="435932" cy="4335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 dirty="0">
                <a:solidFill>
                  <a:srgbClr val="FFD966"/>
                </a:solidFill>
              </a:rPr>
              <a:t>05</a:t>
            </a:r>
          </a:p>
        </p:txBody>
      </p:sp>
      <p:pic>
        <p:nvPicPr>
          <p:cNvPr id="7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23" y="1472132"/>
            <a:ext cx="5335947" cy="3511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6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808074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CARA PENGGUNAAN APLIKASI</a:t>
            </a:r>
            <a:endParaRPr sz="2800" dirty="0">
              <a:solidFill>
                <a:schemeClr val="tx1"/>
              </a:solidFill>
              <a:highlight>
                <a:srgbClr val="FFD966"/>
              </a:highlight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793557" y="923100"/>
            <a:ext cx="7931887" cy="637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90000"/>
              </a:lnSpc>
              <a:buClr>
                <a:schemeClr val="dk1"/>
              </a:buClr>
              <a:buNone/>
            </a:pPr>
            <a:r>
              <a:rPr lang="en-US" sz="1200" b="1" dirty="0" err="1"/>
              <a:t>Lalu</a:t>
            </a:r>
            <a:r>
              <a:rPr lang="en-US" sz="1200" b="1" dirty="0"/>
              <a:t> </a:t>
            </a:r>
            <a:r>
              <a:rPr lang="en-US" sz="1200" b="1" dirty="0" err="1"/>
              <a:t>kembali</a:t>
            </a:r>
            <a:r>
              <a:rPr lang="en-US" sz="1200" b="1" dirty="0"/>
              <a:t> </a:t>
            </a:r>
            <a:r>
              <a:rPr lang="en-US" sz="1200" b="1" dirty="0" err="1"/>
              <a:t>ke</a:t>
            </a:r>
            <a:r>
              <a:rPr lang="en-US" sz="1200" b="1" dirty="0"/>
              <a:t> web </a:t>
            </a:r>
            <a:r>
              <a:rPr lang="en-US" sz="1200" b="1" dirty="0" err="1"/>
              <a:t>dan</a:t>
            </a:r>
            <a:r>
              <a:rPr lang="en-US" sz="1200" b="1" dirty="0"/>
              <a:t> </a:t>
            </a:r>
            <a:r>
              <a:rPr lang="en-US" sz="1200" b="1" dirty="0" err="1"/>
              <a:t>klik</a:t>
            </a:r>
            <a:r>
              <a:rPr lang="en-US" sz="1200" b="1" dirty="0"/>
              <a:t> menu Offender. </a:t>
            </a:r>
            <a:r>
              <a:rPr lang="en-US" sz="1200" b="1" dirty="0" err="1"/>
              <a:t>Pada</a:t>
            </a:r>
            <a:r>
              <a:rPr lang="en-US" sz="1200" b="1" dirty="0"/>
              <a:t> menu </a:t>
            </a:r>
            <a:r>
              <a:rPr lang="en-US" sz="1200" b="1" dirty="0" err="1"/>
              <a:t>tersebut</a:t>
            </a:r>
            <a:r>
              <a:rPr lang="en-US" sz="1200" b="1" dirty="0"/>
              <a:t> </a:t>
            </a:r>
            <a:r>
              <a:rPr lang="en-US" sz="1200" b="1" dirty="0" err="1"/>
              <a:t>akan</a:t>
            </a:r>
            <a:r>
              <a:rPr lang="en-US" sz="1200" b="1" dirty="0"/>
              <a:t> </a:t>
            </a:r>
            <a:r>
              <a:rPr lang="en-US" sz="1200" b="1" dirty="0" err="1"/>
              <a:t>terlihat</a:t>
            </a:r>
            <a:r>
              <a:rPr lang="en-US" sz="1200" b="1" dirty="0"/>
              <a:t> </a:t>
            </a:r>
            <a:r>
              <a:rPr lang="en-US" sz="1200" b="1" dirty="0" err="1"/>
              <a:t>kendaraan</a:t>
            </a:r>
            <a:r>
              <a:rPr lang="en-US" sz="1200" b="1" dirty="0"/>
              <a:t> yang </a:t>
            </a:r>
            <a:r>
              <a:rPr lang="en-US" sz="1200" b="1" dirty="0" err="1"/>
              <a:t>melebihi</a:t>
            </a:r>
            <a:r>
              <a:rPr lang="en-US" sz="1200" b="1" dirty="0"/>
              <a:t> </a:t>
            </a:r>
            <a:r>
              <a:rPr lang="en-US" sz="1200" b="1" dirty="0" err="1"/>
              <a:t>kecepatan</a:t>
            </a:r>
            <a:r>
              <a:rPr lang="en-US" sz="1200" b="1" dirty="0"/>
              <a:t> </a:t>
            </a:r>
            <a:r>
              <a:rPr lang="en-US" sz="1200" b="1" dirty="0" err="1"/>
              <a:t>dengan</a:t>
            </a:r>
            <a:r>
              <a:rPr lang="en-US" sz="1200" b="1" dirty="0"/>
              <a:t> </a:t>
            </a:r>
            <a:r>
              <a:rPr lang="en-US" sz="1200" b="1" dirty="0" err="1"/>
              <a:t>perkiraan</a:t>
            </a:r>
            <a:r>
              <a:rPr lang="en-US" sz="1200" b="1" dirty="0"/>
              <a:t> </a:t>
            </a:r>
            <a:r>
              <a:rPr lang="en-US" sz="1200" b="1" dirty="0" err="1"/>
              <a:t>kecepatan</a:t>
            </a:r>
            <a:r>
              <a:rPr lang="en-US" sz="1200" b="1" dirty="0"/>
              <a:t> </a:t>
            </a:r>
            <a:r>
              <a:rPr lang="en-US" sz="1200" b="1" dirty="0" err="1"/>
              <a:t>serta</a:t>
            </a:r>
            <a:r>
              <a:rPr lang="en-US" sz="1200" b="1" dirty="0"/>
              <a:t> </a:t>
            </a:r>
            <a:r>
              <a:rPr lang="en-US" sz="1200" b="1" dirty="0" err="1"/>
              <a:t>mendeteksi</a:t>
            </a:r>
            <a:r>
              <a:rPr lang="en-US" sz="1200" b="1" dirty="0"/>
              <a:t> </a:t>
            </a:r>
            <a:r>
              <a:rPr lang="en-US" sz="1200" b="1" dirty="0" err="1"/>
              <a:t>jenis</a:t>
            </a:r>
            <a:r>
              <a:rPr lang="en-US" sz="1200" b="1" dirty="0"/>
              <a:t> </a:t>
            </a:r>
            <a:r>
              <a:rPr lang="en-US" sz="1200" b="1" dirty="0" err="1"/>
              <a:t>kendaraan</a:t>
            </a:r>
            <a:r>
              <a:rPr lang="en-US" sz="1200" b="1" dirty="0"/>
              <a:t> yang </a:t>
            </a:r>
            <a:r>
              <a:rPr lang="en-US" sz="1200" b="1" dirty="0" err="1"/>
              <a:t>melintas</a:t>
            </a:r>
            <a:r>
              <a:rPr lang="en-US" sz="1200" b="1" dirty="0"/>
              <a:t>.</a:t>
            </a:r>
          </a:p>
        </p:txBody>
      </p:sp>
      <p:sp>
        <p:nvSpPr>
          <p:cNvPr id="9" name="Google Shape;231;p36"/>
          <p:cNvSpPr txBox="1">
            <a:spLocks/>
          </p:cNvSpPr>
          <p:nvPr/>
        </p:nvSpPr>
        <p:spPr>
          <a:xfrm>
            <a:off x="63799" y="808074"/>
            <a:ext cx="435932" cy="4335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 dirty="0">
                <a:solidFill>
                  <a:srgbClr val="FFD966"/>
                </a:solidFill>
              </a:rPr>
              <a:t>06</a:t>
            </a:r>
          </a:p>
        </p:txBody>
      </p:sp>
      <p:pic>
        <p:nvPicPr>
          <p:cNvPr id="6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371" y="1675260"/>
            <a:ext cx="6010258" cy="3255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97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808074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CARA PENGGUNAAN APLIKASI</a:t>
            </a:r>
            <a:endParaRPr sz="2800" dirty="0">
              <a:solidFill>
                <a:schemeClr val="tx1"/>
              </a:solidFill>
              <a:highlight>
                <a:srgbClr val="FFD966"/>
              </a:highlight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606055" y="954997"/>
            <a:ext cx="7931887" cy="637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buClr>
                <a:schemeClr val="dk1"/>
              </a:buClr>
              <a:buNone/>
            </a:pPr>
            <a:r>
              <a:rPr lang="en" sz="1200" b="1" dirty="0"/>
              <a:t>Menu Capture merupakan foto dari semua kendaraan yang melintas</a:t>
            </a:r>
            <a:endParaRPr lang="en-US" sz="1200" b="1" dirty="0"/>
          </a:p>
        </p:txBody>
      </p:sp>
      <p:sp>
        <p:nvSpPr>
          <p:cNvPr id="9" name="Google Shape;231;p36"/>
          <p:cNvSpPr txBox="1">
            <a:spLocks/>
          </p:cNvSpPr>
          <p:nvPr/>
        </p:nvSpPr>
        <p:spPr>
          <a:xfrm>
            <a:off x="63799" y="808074"/>
            <a:ext cx="435932" cy="4335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 dirty="0">
                <a:solidFill>
                  <a:srgbClr val="FFD966"/>
                </a:solidFill>
              </a:rPr>
              <a:t>07</a:t>
            </a:r>
          </a:p>
        </p:txBody>
      </p:sp>
      <p:pic>
        <p:nvPicPr>
          <p:cNvPr id="7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53" y="1432643"/>
            <a:ext cx="6384636" cy="3458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8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</a:t>
            </a:r>
            <a:r>
              <a:rPr lang="en" dirty="0">
                <a:solidFill>
                  <a:schemeClr val="dk1"/>
                </a:solidFill>
                <a:highlight>
                  <a:srgbClr val="FFD966"/>
                </a:highlight>
              </a:rPr>
              <a:t>PEMBAHASAN</a:t>
            </a:r>
            <a:endParaRPr dirty="0"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720000" y="1247646"/>
            <a:ext cx="7808151" cy="208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ts val="1400"/>
            </a:pPr>
            <a:r>
              <a:rPr lang="en-US" sz="1200" b="1" dirty="0">
                <a:solidFill>
                  <a:schemeClr val="bg1"/>
                </a:solidFill>
              </a:rPr>
              <a:t>Hasil :</a:t>
            </a:r>
          </a:p>
          <a:p>
            <a:pPr marL="171450" lvl="0" indent="-171450" algn="just">
              <a:lnSpc>
                <a:spcPct val="150000"/>
              </a:lnSpc>
              <a:spcBef>
                <a:spcPts val="800"/>
              </a:spcBef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Dapat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melakukan</a:t>
            </a:r>
            <a:r>
              <a:rPr lang="en-US" sz="1200" b="1" dirty="0">
                <a:solidFill>
                  <a:schemeClr val="bg1"/>
                </a:solidFill>
              </a:rPr>
              <a:t> object detection </a:t>
            </a:r>
            <a:r>
              <a:rPr lang="en-US" sz="1200" b="1" dirty="0" err="1">
                <a:solidFill>
                  <a:schemeClr val="bg1"/>
                </a:solidFill>
              </a:rPr>
              <a:t>dari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pemrosesan</a:t>
            </a:r>
            <a:r>
              <a:rPr lang="en-US" sz="1200" b="1" dirty="0">
                <a:solidFill>
                  <a:schemeClr val="bg1"/>
                </a:solidFill>
              </a:rPr>
              <a:t> video</a:t>
            </a:r>
          </a:p>
          <a:p>
            <a:pPr marL="171450" lvl="0" indent="-171450" algn="just">
              <a:lnSpc>
                <a:spcPct val="150000"/>
              </a:lnSpc>
              <a:spcBef>
                <a:spcPts val="800"/>
              </a:spcBef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Dapat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melakukan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pemantauan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kecepatan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kendaraan</a:t>
            </a:r>
            <a:endParaRPr lang="en-US" sz="1200" b="1" dirty="0">
              <a:solidFill>
                <a:schemeClr val="bg1"/>
              </a:solidFill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800"/>
              </a:spcBef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Dapat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mengklasifikasikan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jenis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kendaraan</a:t>
            </a:r>
            <a:r>
              <a:rPr lang="en-US" sz="1200" b="1" dirty="0">
                <a:solidFill>
                  <a:schemeClr val="bg1"/>
                </a:solidFill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</a:rPr>
              <a:t>melintas</a:t>
            </a:r>
            <a:endParaRPr lang="en-US" sz="1200" b="1" dirty="0">
              <a:solidFill>
                <a:schemeClr val="bg1"/>
              </a:solidFill>
            </a:endParaRPr>
          </a:p>
          <a:p>
            <a:pPr marL="171450" lvl="0" indent="-171450" algn="just">
              <a:lnSpc>
                <a:spcPct val="150000"/>
              </a:lnSpc>
              <a:spcBef>
                <a:spcPts val="800"/>
              </a:spcBef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Dapat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mengetahui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kendaraan</a:t>
            </a:r>
            <a:r>
              <a:rPr lang="en-US" sz="1200" b="1" dirty="0">
                <a:solidFill>
                  <a:schemeClr val="bg1"/>
                </a:solidFill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</a:rPr>
              <a:t>melanggar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kecepatan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LATAR BELAKANG</a:t>
            </a:r>
            <a:endParaRPr dirty="0">
              <a:solidFill>
                <a:schemeClr val="tx1"/>
              </a:solidFill>
              <a:highlight>
                <a:srgbClr val="FFD966"/>
              </a:highlight>
            </a:endParaRPr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505609" y="1202314"/>
            <a:ext cx="8154297" cy="3667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Kecelakaan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lalu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lintas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menyebabkan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1.35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juta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orang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meninggal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tahunnya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dan 20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sampai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50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juta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orang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mengalami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dirty="0" err="1">
                <a:latin typeface="Calibri"/>
                <a:ea typeface="Calibri"/>
                <a:cs typeface="Calibri"/>
                <a:sym typeface="Calibri"/>
              </a:rPr>
              <a:t>cedera</a:t>
            </a:r>
            <a:r>
              <a:rPr lang="en-US" sz="1300" b="1" dirty="0">
                <a:latin typeface="Calibri"/>
                <a:ea typeface="Calibri"/>
                <a:cs typeface="Calibri"/>
                <a:sym typeface="Calibri"/>
              </a:rPr>
              <a:t> yang fatal.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Sehingga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MIT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menciptakan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1" dirty="0">
                <a:latin typeface="Calibri"/>
                <a:ea typeface="Calibri"/>
                <a:cs typeface="Calibri"/>
                <a:sym typeface="Calibri"/>
              </a:rPr>
              <a:t>deep model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yang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memprediksi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resolusi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tinggi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kecelakaan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lalu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lintas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mengambil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sampel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gambar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satelit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lintasan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GPS, dan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peta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jalan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mengerjakan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hal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tersebut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. (He,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Songtao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, 2021).</a:t>
            </a:r>
          </a:p>
          <a:p>
            <a:pPr lvl="0" indent="0" algn="just">
              <a:lnSpc>
                <a:spcPct val="150000"/>
              </a:lnSpc>
              <a:buNone/>
            </a:pPr>
            <a:endParaRPr b="1" u="none" dirty="0"/>
          </a:p>
        </p:txBody>
      </p:sp>
      <p:pic>
        <p:nvPicPr>
          <p:cNvPr id="1026" name="Picture 2" descr="Hal Yang Perlu Dilakukan Pengemudi Saat Terlibat Kecelakaan di Jalan Tol,  Bikin Fasilitas Rusak Harus Ganti Rugi? - GridOto.com">
            <a:extLst>
              <a:ext uri="{FF2B5EF4-FFF2-40B4-BE49-F238E27FC236}">
                <a16:creationId xmlns:a16="http://schemas.microsoft.com/office/drawing/2014/main" id="{766C5391-B270-FFB9-BF61-1DB0EA76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90" y="2863825"/>
            <a:ext cx="2391808" cy="158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to : Kerap Terjadi Kecelakaan di Jalan Tol, Apa yang Perlu Dicek Sebelum  Berkendara?">
            <a:extLst>
              <a:ext uri="{FF2B5EF4-FFF2-40B4-BE49-F238E27FC236}">
                <a16:creationId xmlns:a16="http://schemas.microsoft.com/office/drawing/2014/main" id="{8810990C-78D2-29D7-B941-0E1624C2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50" y="2863826"/>
            <a:ext cx="2387606" cy="158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subTitle" idx="3"/>
          </p:nvPr>
        </p:nvSpPr>
        <p:spPr>
          <a:xfrm>
            <a:off x="483000" y="2053250"/>
            <a:ext cx="3630900" cy="24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1500" b="1" dirty="0" err="1">
                <a:latin typeface="Calibri" panose="020F0502020204030204" pitchFamily="34" charset="0"/>
              </a:rPr>
              <a:t>Hasil</a:t>
            </a:r>
            <a:r>
              <a:rPr lang="en-US" sz="1500" b="1" dirty="0">
                <a:latin typeface="Calibri" panose="020F0502020204030204" pitchFamily="34" charset="0"/>
              </a:rPr>
              <a:t> object detection </a:t>
            </a:r>
            <a:r>
              <a:rPr lang="en-US" sz="1500" b="1" dirty="0" err="1">
                <a:latin typeface="Calibri" panose="020F0502020204030204" pitchFamily="34" charset="0"/>
              </a:rPr>
              <a:t>dapat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diakses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melalui</a:t>
            </a:r>
            <a:r>
              <a:rPr lang="en-US" sz="1500" b="1" dirty="0">
                <a:latin typeface="Calibri" panose="020F0502020204030204" pitchFamily="34" charset="0"/>
              </a:rPr>
              <a:t> web local yang </a:t>
            </a:r>
            <a:r>
              <a:rPr lang="en-US" sz="1500" b="1" dirty="0" err="1">
                <a:latin typeface="Calibri" panose="020F0502020204030204" pitchFamily="34" charset="0"/>
              </a:rPr>
              <a:t>telah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dibuat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dan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dapat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menampilkan</a:t>
            </a:r>
            <a:r>
              <a:rPr lang="en-US" sz="1500" b="1" dirty="0">
                <a:latin typeface="Calibri" panose="020F0502020204030204" pitchFamily="34" charset="0"/>
              </a:rPr>
              <a:t> image classification </a:t>
            </a:r>
            <a:r>
              <a:rPr lang="en-US" sz="1500" b="1" dirty="0" err="1">
                <a:latin typeface="Calibri" panose="020F0502020204030204" pitchFamily="34" charset="0"/>
              </a:rPr>
              <a:t>tiap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mobil</a:t>
            </a:r>
            <a:r>
              <a:rPr lang="en-US" sz="1500" b="1" dirty="0">
                <a:latin typeface="Calibri" panose="020F0502020204030204" pitchFamily="34" charset="0"/>
              </a:rPr>
              <a:t> yang </a:t>
            </a:r>
            <a:r>
              <a:rPr lang="en-US" sz="1500" b="1" dirty="0" err="1">
                <a:latin typeface="Calibri" panose="020F0502020204030204" pitchFamily="34" charset="0"/>
              </a:rPr>
              <a:t>terdeteksi</a:t>
            </a:r>
            <a:r>
              <a:rPr lang="en-US" sz="1500" b="1" dirty="0">
                <a:latin typeface="Calibri" panose="020F0502020204030204" pitchFamily="34" charset="0"/>
              </a:rPr>
              <a:t>, </a:t>
            </a:r>
            <a:r>
              <a:rPr lang="en-US" sz="1500" b="1" dirty="0" err="1">
                <a:latin typeface="Calibri" panose="020F0502020204030204" pitchFamily="34" charset="0"/>
              </a:rPr>
              <a:t>mendeteksi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kecepatan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kendaraan</a:t>
            </a:r>
            <a:r>
              <a:rPr lang="en-US" sz="1500" b="1" dirty="0">
                <a:latin typeface="Calibri" panose="020F0502020204030204" pitchFamily="34" charset="0"/>
              </a:rPr>
              <a:t>, </a:t>
            </a:r>
            <a:r>
              <a:rPr lang="en-US" sz="1500" b="1" dirty="0" err="1">
                <a:latin typeface="Calibri" panose="020F0502020204030204" pitchFamily="34" charset="0"/>
              </a:rPr>
              <a:t>menampilkan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jenis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kendaraan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serta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menampilkan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akurasi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dari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gambar</a:t>
            </a:r>
            <a:r>
              <a:rPr lang="en-US" sz="1500" b="1" dirty="0">
                <a:latin typeface="Calibri" panose="020F0502020204030204" pitchFamily="34" charset="0"/>
              </a:rPr>
              <a:t> yang </a:t>
            </a:r>
            <a:r>
              <a:rPr lang="en-US" sz="1500" b="1" dirty="0" err="1">
                <a:latin typeface="Calibri" panose="020F0502020204030204" pitchFamily="34" charset="0"/>
              </a:rPr>
              <a:t>telah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tersimpan</a:t>
            </a:r>
            <a:r>
              <a:rPr lang="en-US" sz="1500" b="1" dirty="0">
                <a:latin typeface="Calibri" panose="020F0502020204030204" pitchFamily="34" charset="0"/>
              </a:rPr>
              <a:t> di database</a:t>
            </a:r>
          </a:p>
        </p:txBody>
      </p:sp>
      <p:sp>
        <p:nvSpPr>
          <p:cNvPr id="296" name="Google Shape;296;p41"/>
          <p:cNvSpPr txBox="1">
            <a:spLocks noGrp="1"/>
          </p:cNvSpPr>
          <p:nvPr>
            <p:ph type="subTitle" idx="4"/>
          </p:nvPr>
        </p:nvSpPr>
        <p:spPr>
          <a:xfrm>
            <a:off x="4994573" y="2053250"/>
            <a:ext cx="3692225" cy="24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500" b="1" dirty="0" err="1">
                <a:latin typeface="Calibri" panose="020F0502020204030204" pitchFamily="34" charset="0"/>
              </a:rPr>
              <a:t>Memiliki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akurasi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klasifikasi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gambar</a:t>
            </a:r>
            <a:r>
              <a:rPr lang="en-US" sz="1500" b="1" dirty="0">
                <a:latin typeface="Calibri" panose="020F0502020204030204" pitchFamily="34" charset="0"/>
              </a:rPr>
              <a:t> yang </a:t>
            </a:r>
            <a:r>
              <a:rPr lang="en-US" sz="1500" b="1" dirty="0" err="1">
                <a:latin typeface="Calibri" panose="020F0502020204030204" pitchFamily="34" charset="0"/>
              </a:rPr>
              <a:t>lebih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tinggi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</a:p>
          <a:p>
            <a:pPr marL="425450" lvl="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500" b="1" dirty="0" err="1">
                <a:latin typeface="Calibri" panose="020F0502020204030204" pitchFamily="34" charset="0"/>
              </a:rPr>
              <a:t>Penggunaan</a:t>
            </a:r>
            <a:r>
              <a:rPr lang="en-US" sz="1500" b="1" dirty="0">
                <a:latin typeface="Calibri" panose="020F0502020204030204" pitchFamily="34" charset="0"/>
              </a:rPr>
              <a:t> project </a:t>
            </a:r>
            <a:r>
              <a:rPr lang="en-US" sz="1500" b="1" dirty="0" err="1">
                <a:latin typeface="Calibri" panose="020F0502020204030204" pitchFamily="34" charset="0"/>
              </a:rPr>
              <a:t>kedepannya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dapat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diakses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menggunakan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perangkat</a:t>
            </a:r>
            <a:r>
              <a:rPr lang="en-US" sz="1500" b="1" dirty="0">
                <a:latin typeface="Calibri" panose="020F0502020204030204" pitchFamily="34" charset="0"/>
              </a:rPr>
              <a:t> yang </a:t>
            </a:r>
            <a:r>
              <a:rPr lang="en-US" sz="1500" b="1" dirty="0" err="1">
                <a:latin typeface="Calibri" panose="020F0502020204030204" pitchFamily="34" charset="0"/>
              </a:rPr>
              <a:t>berspesifikasi</a:t>
            </a:r>
            <a:r>
              <a:rPr lang="en-US" sz="1500" b="1" dirty="0">
                <a:latin typeface="Calibri" panose="020F0502020204030204" pitchFamily="34" charset="0"/>
              </a:rPr>
              <a:t> low-middle</a:t>
            </a:r>
          </a:p>
          <a:p>
            <a:pPr marL="425450" lvl="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500" b="1" dirty="0" err="1">
                <a:latin typeface="Calibri" panose="020F0502020204030204" pitchFamily="34" charset="0"/>
              </a:rPr>
              <a:t>Cukup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satu</a:t>
            </a:r>
            <a:r>
              <a:rPr lang="en-US" sz="1500" b="1" dirty="0">
                <a:latin typeface="Calibri" panose="020F0502020204030204" pitchFamily="34" charset="0"/>
              </a:rPr>
              <a:t> file </a:t>
            </a:r>
            <a:r>
              <a:rPr lang="en-US" sz="1500" b="1" dirty="0" err="1">
                <a:latin typeface="Calibri" panose="020F0502020204030204" pitchFamily="34" charset="0"/>
              </a:rPr>
              <a:t>untuk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menjalankan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semua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fungsi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aplikasi</a:t>
            </a:r>
            <a:endParaRPr lang="en-US" sz="1500" b="1" dirty="0">
              <a:latin typeface="Calibri" panose="020F0502020204030204" pitchFamily="34" charset="0"/>
            </a:endParaRPr>
          </a:p>
          <a:p>
            <a:pPr marL="425450" lvl="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500" b="1" dirty="0" err="1">
                <a:latin typeface="Calibri" panose="020F0502020204030204" pitchFamily="34" charset="0"/>
              </a:rPr>
              <a:t>Dapat</a:t>
            </a:r>
            <a:r>
              <a:rPr lang="en-US" sz="1500" b="1" dirty="0">
                <a:latin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</a:rPr>
              <a:t>mendeteksi</a:t>
            </a:r>
            <a:r>
              <a:rPr lang="en-US" sz="1500" b="1" dirty="0">
                <a:latin typeface="Calibri" panose="020F0502020204030204" pitchFamily="34" charset="0"/>
              </a:rPr>
              <a:t> plat </a:t>
            </a:r>
            <a:r>
              <a:rPr lang="en-US" sz="1500" b="1" dirty="0" err="1">
                <a:latin typeface="Calibri" panose="020F0502020204030204" pitchFamily="34" charset="0"/>
              </a:rPr>
              <a:t>kendaraan</a:t>
            </a:r>
            <a:endParaRPr lang="en-US" sz="1500" b="1" dirty="0">
              <a:latin typeface="Calibri" panose="020F0502020204030204" pitchFamily="34" charset="0"/>
            </a:endParaRPr>
          </a:p>
        </p:txBody>
      </p:sp>
      <p:sp>
        <p:nvSpPr>
          <p:cNvPr id="297" name="Google Shape;297;p41"/>
          <p:cNvSpPr txBox="1">
            <a:spLocks noGrp="1"/>
          </p:cNvSpPr>
          <p:nvPr>
            <p:ph type="subTitle" idx="1"/>
          </p:nvPr>
        </p:nvSpPr>
        <p:spPr>
          <a:xfrm>
            <a:off x="712500" y="1040800"/>
            <a:ext cx="3171900" cy="713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SIMPULAN</a:t>
            </a:r>
            <a:endParaRPr dirty="0"/>
          </a:p>
        </p:txBody>
      </p:sp>
      <p:sp>
        <p:nvSpPr>
          <p:cNvPr id="298" name="Google Shape;298;p41"/>
          <p:cNvSpPr txBox="1">
            <a:spLocks noGrp="1"/>
          </p:cNvSpPr>
          <p:nvPr>
            <p:ph type="subTitle" idx="2"/>
          </p:nvPr>
        </p:nvSpPr>
        <p:spPr>
          <a:xfrm>
            <a:off x="5254736" y="1040800"/>
            <a:ext cx="3171900" cy="713400"/>
          </a:xfrm>
          <a:prstGeom prst="rect">
            <a:avLst/>
          </a:prstGeom>
          <a:solidFill>
            <a:srgbClr val="FFD96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392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>
            <a:spLocks noGrp="1"/>
          </p:cNvSpPr>
          <p:nvPr>
            <p:ph type="title"/>
          </p:nvPr>
        </p:nvSpPr>
        <p:spPr>
          <a:xfrm>
            <a:off x="1284000" y="225911"/>
            <a:ext cx="6576000" cy="4917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</a:t>
            </a:r>
            <a:br>
              <a:rPr lang="en" dirty="0"/>
            </a:br>
            <a:r>
              <a:rPr lang="en" dirty="0">
                <a:solidFill>
                  <a:srgbClr val="FFD966"/>
                </a:solidFill>
              </a:rPr>
              <a:t>KASIH</a:t>
            </a:r>
            <a:endParaRPr dirty="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966"/>
                </a:solidFill>
              </a:rPr>
              <a:t>RUMUSAN MASALAH</a:t>
            </a:r>
            <a:endParaRPr dirty="0">
              <a:solidFill>
                <a:srgbClr val="FFD966"/>
              </a:solidFill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title" idx="14"/>
          </p:nvPr>
        </p:nvSpPr>
        <p:spPr>
          <a:xfrm>
            <a:off x="1207407" y="2541043"/>
            <a:ext cx="810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17"/>
          </p:nvPr>
        </p:nvSpPr>
        <p:spPr>
          <a:xfrm>
            <a:off x="1207407" y="3786345"/>
            <a:ext cx="810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1" name="Google Shape;231;p36"/>
          <p:cNvSpPr txBox="1">
            <a:spLocks noGrp="1"/>
          </p:cNvSpPr>
          <p:nvPr>
            <p:ph type="title" idx="20"/>
          </p:nvPr>
        </p:nvSpPr>
        <p:spPr>
          <a:xfrm>
            <a:off x="1207407" y="1440691"/>
            <a:ext cx="810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4" name="Google Shape;234;p36"/>
          <p:cNvSpPr/>
          <p:nvPr/>
        </p:nvSpPr>
        <p:spPr>
          <a:xfrm>
            <a:off x="1207407" y="2205948"/>
            <a:ext cx="640080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subTitle" idx="15"/>
          </p:nvPr>
        </p:nvSpPr>
        <p:spPr>
          <a:xfrm>
            <a:off x="2018306" y="2541043"/>
            <a:ext cx="5167543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Clr>
                <a:schemeClr val="dk2"/>
              </a:buClr>
            </a:pP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Apakah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mendeteksi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gambar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tiap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kendaraan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sz="1800" b="1" dirty="0"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18"/>
          </p:nvPr>
        </p:nvSpPr>
        <p:spPr>
          <a:xfrm>
            <a:off x="2018305" y="3846345"/>
            <a:ext cx="5167543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Clr>
                <a:schemeClr val="dk2"/>
              </a:buClr>
            </a:pP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Apakah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mengetahui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kendaraan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melanggar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kecepatan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241" name="Google Shape;241;p36"/>
          <p:cNvSpPr txBox="1">
            <a:spLocks noGrp="1"/>
          </p:cNvSpPr>
          <p:nvPr>
            <p:ph type="subTitle" idx="21"/>
          </p:nvPr>
        </p:nvSpPr>
        <p:spPr>
          <a:xfrm>
            <a:off x="2018307" y="1470691"/>
            <a:ext cx="5167543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Clr>
                <a:schemeClr val="dk2"/>
              </a:buClr>
            </a:pP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Apakah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mengetahui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kecepatan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kendaraan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1" name="Google Shape;234;p36"/>
          <p:cNvSpPr/>
          <p:nvPr/>
        </p:nvSpPr>
        <p:spPr>
          <a:xfrm>
            <a:off x="1207407" y="3511250"/>
            <a:ext cx="640080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subTitle" idx="3"/>
          </p:nvPr>
        </p:nvSpPr>
        <p:spPr>
          <a:xfrm>
            <a:off x="483000" y="2053250"/>
            <a:ext cx="3630900" cy="24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2"/>
              </a:buClr>
            </a:pP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Merancang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suatu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memberikan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informasi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kecepatan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kecepatan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kendaraan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dan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mencatat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kendaraan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melampaui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batas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dirty="0" err="1">
                <a:latin typeface="Calibri"/>
                <a:ea typeface="Calibri"/>
                <a:cs typeface="Calibri"/>
                <a:sym typeface="Calibri"/>
              </a:rPr>
              <a:t>kecepatan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5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1"/>
          <p:cNvSpPr txBox="1">
            <a:spLocks noGrp="1"/>
          </p:cNvSpPr>
          <p:nvPr>
            <p:ph type="subTitle" idx="4"/>
          </p:nvPr>
        </p:nvSpPr>
        <p:spPr>
          <a:xfrm>
            <a:off x="4757854" y="2074499"/>
            <a:ext cx="4386145" cy="2274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Mencegah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terjadinya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kecelakaan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lalu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lintas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>
              <a:lnSpc>
                <a:spcPct val="15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Mengurangi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pengendara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ugal-ugalan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jalan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>
              <a:lnSpc>
                <a:spcPct val="15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Menciptakan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situasi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lalu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lintas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nyaman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1"/>
          <p:cNvSpPr txBox="1">
            <a:spLocks noGrp="1"/>
          </p:cNvSpPr>
          <p:nvPr>
            <p:ph type="subTitle" idx="1"/>
          </p:nvPr>
        </p:nvSpPr>
        <p:spPr>
          <a:xfrm>
            <a:off x="712500" y="1040800"/>
            <a:ext cx="3171900" cy="713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</a:t>
            </a:r>
            <a:endParaRPr dirty="0"/>
          </a:p>
        </p:txBody>
      </p:sp>
      <p:sp>
        <p:nvSpPr>
          <p:cNvPr id="298" name="Google Shape;298;p41"/>
          <p:cNvSpPr txBox="1">
            <a:spLocks noGrp="1"/>
          </p:cNvSpPr>
          <p:nvPr>
            <p:ph type="subTitle" idx="2"/>
          </p:nvPr>
        </p:nvSpPr>
        <p:spPr>
          <a:xfrm>
            <a:off x="5254736" y="1040800"/>
            <a:ext cx="3171900" cy="713400"/>
          </a:xfrm>
          <a:prstGeom prst="rect">
            <a:avLst/>
          </a:prstGeom>
          <a:solidFill>
            <a:srgbClr val="FFD96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MANFAAT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45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1347837" y="281647"/>
            <a:ext cx="72556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KERANGKA KERJA SISTEM</a:t>
            </a:r>
            <a:endParaRPr dirty="0"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720000" y="3035470"/>
            <a:ext cx="8170000" cy="1573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200000"/>
              </a:lnSpc>
              <a:buNone/>
            </a:pP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mengambil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video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opencv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kendaraan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melintasi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jalan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raya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Lalu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melakukan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object tracking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memantau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kendaraan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Setelah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itu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melakukan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image classification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mengklasifikasikan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jenis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kendaraan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terdapat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kamera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. Data-data yang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didapatkan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melalui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hasil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komputasi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dikirimkan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ke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SQL.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Setelah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itu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data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SQL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dimunculkan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dirty="0" err="1">
                <a:latin typeface="Lato"/>
                <a:ea typeface="Lato"/>
                <a:cs typeface="Lato"/>
                <a:sym typeface="Lato"/>
              </a:rPr>
              <a:t>tampilan</a:t>
            </a:r>
            <a:r>
              <a:rPr lang="en-US" sz="1200" b="1" dirty="0">
                <a:latin typeface="Lato"/>
                <a:ea typeface="Lato"/>
                <a:cs typeface="Lato"/>
                <a:sym typeface="Lato"/>
              </a:rPr>
              <a:t> web.</a:t>
            </a:r>
          </a:p>
        </p:txBody>
      </p:sp>
      <p:pic>
        <p:nvPicPr>
          <p:cNvPr id="8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71" y="1377247"/>
            <a:ext cx="7940858" cy="1213553"/>
          </a:xfrm>
          <a:prstGeom prst="rect">
            <a:avLst/>
          </a:prstGeom>
          <a:solidFill>
            <a:srgbClr val="FFD966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69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673060" y="12476"/>
            <a:ext cx="5604600" cy="1326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/>
              <a:t>DIAGRAM ALIR APLIKASI</a:t>
            </a:r>
            <a:endParaRPr sz="2400" dirty="0"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pic>
        <p:nvPicPr>
          <p:cNvPr id="11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54" y="1191247"/>
            <a:ext cx="7933250" cy="3663424"/>
          </a:xfrm>
          <a:prstGeom prst="rect">
            <a:avLst/>
          </a:prstGeom>
          <a:solidFill>
            <a:srgbClr val="FFD966"/>
          </a:solidFill>
          <a:ln>
            <a:noFill/>
          </a:ln>
        </p:spPr>
      </p:pic>
      <p:sp>
        <p:nvSpPr>
          <p:cNvPr id="273" name="Google Shape;273;p39"/>
          <p:cNvSpPr/>
          <p:nvPr/>
        </p:nvSpPr>
        <p:spPr>
          <a:xfrm>
            <a:off x="8216355" y="977047"/>
            <a:ext cx="724753" cy="724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96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/>
          <p:nvPr/>
        </p:nvSpPr>
        <p:spPr>
          <a:xfrm>
            <a:off x="900907" y="818025"/>
            <a:ext cx="1127400" cy="1127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/>
          </p:nvPr>
        </p:nvSpPr>
        <p:spPr>
          <a:xfrm>
            <a:off x="4250260" y="818025"/>
            <a:ext cx="4322240" cy="143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rgbClr val="FFD966"/>
                </a:solidFill>
              </a:rPr>
              <a:t>IMAGE PROCESSING </a:t>
            </a:r>
            <a:br>
              <a:rPr lang="en" sz="2400" dirty="0"/>
            </a:br>
            <a:r>
              <a:rPr lang="en" sz="2400" dirty="0"/>
              <a:t>&amp; </a:t>
            </a:r>
            <a:br>
              <a:rPr lang="en" sz="2400" dirty="0"/>
            </a:br>
            <a:r>
              <a:rPr lang="en" sz="2400" dirty="0">
                <a:solidFill>
                  <a:srgbClr val="FFD966"/>
                </a:solidFill>
              </a:rPr>
              <a:t>TRACKING KENDARAAN</a:t>
            </a:r>
            <a:endParaRPr sz="2400" dirty="0">
              <a:solidFill>
                <a:srgbClr val="FFD966"/>
              </a:solidFill>
              <a:highlight>
                <a:srgbClr val="FFD966"/>
              </a:highlight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4250260" y="2537365"/>
            <a:ext cx="4563540" cy="12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spcAft>
                <a:spcPts val="1200"/>
              </a:spcAft>
            </a:pPr>
            <a:r>
              <a:rPr lang="en-US" sz="1200" b="1" dirty="0"/>
              <a:t>Diagram Blok </a:t>
            </a:r>
            <a:r>
              <a:rPr lang="en-US" sz="1200" b="1" dirty="0" err="1"/>
              <a:t>ini</a:t>
            </a:r>
            <a:r>
              <a:rPr lang="en-US" sz="1200" b="1" dirty="0"/>
              <a:t> </a:t>
            </a:r>
            <a:r>
              <a:rPr lang="en-US" sz="1200" b="1" dirty="0" err="1"/>
              <a:t>melakukan</a:t>
            </a:r>
            <a:r>
              <a:rPr lang="en-US" sz="1200" b="1" dirty="0"/>
              <a:t> image processing </a:t>
            </a:r>
            <a:r>
              <a:rPr lang="en-US" sz="1200" b="1" dirty="0" err="1"/>
              <a:t>dengan</a:t>
            </a:r>
            <a:r>
              <a:rPr lang="en-US" sz="1200" b="1" dirty="0"/>
              <a:t> </a:t>
            </a:r>
            <a:r>
              <a:rPr lang="en-US" sz="1200" b="1" dirty="0" err="1"/>
              <a:t>menggunakan</a:t>
            </a:r>
            <a:r>
              <a:rPr lang="en-US" sz="1200" b="1" dirty="0"/>
              <a:t> </a:t>
            </a:r>
            <a:r>
              <a:rPr lang="en-US" sz="1200" b="1" dirty="0" err="1"/>
              <a:t>OpenCV</a:t>
            </a:r>
            <a:r>
              <a:rPr lang="en-US" sz="1200" b="1" dirty="0"/>
              <a:t>. </a:t>
            </a:r>
            <a:r>
              <a:rPr lang="en-US" sz="1200" b="1" dirty="0" err="1"/>
              <a:t>Metode</a:t>
            </a:r>
            <a:r>
              <a:rPr lang="en-US" sz="1200" b="1" dirty="0"/>
              <a:t> yang </a:t>
            </a:r>
            <a:r>
              <a:rPr lang="en-US" sz="1200" b="1" dirty="0" err="1"/>
              <a:t>digunakan</a:t>
            </a:r>
            <a:r>
              <a:rPr lang="en-US" sz="1200" b="1" dirty="0"/>
              <a:t> </a:t>
            </a:r>
            <a:r>
              <a:rPr lang="en-US" sz="1200" b="1" dirty="0" err="1"/>
              <a:t>untuk</a:t>
            </a:r>
            <a:r>
              <a:rPr lang="en-US" sz="1200" b="1" dirty="0"/>
              <a:t> </a:t>
            </a:r>
            <a:r>
              <a:rPr lang="en-US" sz="1200" b="1" dirty="0" err="1"/>
              <a:t>mengetahui</a:t>
            </a:r>
            <a:r>
              <a:rPr lang="en-US" sz="1200" b="1" dirty="0"/>
              <a:t> </a:t>
            </a:r>
            <a:r>
              <a:rPr lang="en-US" sz="1200" b="1" dirty="0" err="1"/>
              <a:t>pergerakan</a:t>
            </a:r>
            <a:r>
              <a:rPr lang="en-US" sz="1200" b="1" dirty="0"/>
              <a:t> </a:t>
            </a:r>
            <a:r>
              <a:rPr lang="en-US" sz="1200" b="1" dirty="0" err="1"/>
              <a:t>kendaraan</a:t>
            </a:r>
            <a:r>
              <a:rPr lang="en-US" sz="1200" b="1" dirty="0"/>
              <a:t> </a:t>
            </a:r>
            <a:r>
              <a:rPr lang="en-US" sz="1200" b="1" dirty="0" err="1"/>
              <a:t>adalah</a:t>
            </a:r>
            <a:r>
              <a:rPr lang="en-US" sz="1200" b="1" dirty="0"/>
              <a:t> </a:t>
            </a:r>
            <a:r>
              <a:rPr lang="en-US" sz="1200" b="1" dirty="0" err="1"/>
              <a:t>metode</a:t>
            </a:r>
            <a:r>
              <a:rPr lang="en-US" sz="1200" b="1" dirty="0"/>
              <a:t> tracking object.</a:t>
            </a: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7" y="1107851"/>
            <a:ext cx="3241800" cy="324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 rot="2147898">
            <a:off x="672620" y="966106"/>
            <a:ext cx="3442442" cy="3410987"/>
          </a:xfrm>
          <a:prstGeom prst="arc">
            <a:avLst>
              <a:gd name="adj1" fmla="val 12154169"/>
              <a:gd name="adj2" fmla="val 20244899"/>
            </a:avLst>
          </a:prstGeom>
          <a:noFill/>
          <a:ln w="19050" cap="flat" cmpd="sng">
            <a:solidFill>
              <a:srgbClr val="FFD9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992" y="1734182"/>
            <a:ext cx="1145348" cy="14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254" y="1758228"/>
            <a:ext cx="1348648" cy="142705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/>
          <p:nvPr/>
        </p:nvSpPr>
        <p:spPr>
          <a:xfrm>
            <a:off x="2423299" y="1518632"/>
            <a:ext cx="479191" cy="479191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/>
          </p:nvPr>
        </p:nvSpPr>
        <p:spPr>
          <a:xfrm>
            <a:off x="2204900" y="488157"/>
            <a:ext cx="5265827" cy="1030475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>
                <a:solidFill>
                  <a:srgbClr val="FFD966"/>
                </a:solidFill>
              </a:rPr>
              <a:t>CAPTURE KENDARAAN</a:t>
            </a:r>
            <a:endParaRPr sz="3000" dirty="0">
              <a:solidFill>
                <a:srgbClr val="FFD966"/>
              </a:solidFill>
              <a:highlight>
                <a:srgbClr val="FFD966"/>
              </a:highlight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2232837" y="3643131"/>
            <a:ext cx="5209954" cy="12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fr-FR" b="1" dirty="0"/>
              <a:t>Proses </a:t>
            </a:r>
            <a:r>
              <a:rPr lang="fr-FR" b="1" dirty="0" err="1"/>
              <a:t>ini</a:t>
            </a:r>
            <a:r>
              <a:rPr lang="fr-FR" b="1" dirty="0"/>
              <a:t> </a:t>
            </a:r>
            <a:r>
              <a:rPr lang="fr-FR" b="1" dirty="0" err="1"/>
              <a:t>melakukan</a:t>
            </a:r>
            <a:r>
              <a:rPr lang="fr-FR" b="1" dirty="0"/>
              <a:t> capture image </a:t>
            </a:r>
            <a:r>
              <a:rPr lang="fr-FR" b="1" dirty="0" err="1"/>
              <a:t>pada</a:t>
            </a:r>
            <a:r>
              <a:rPr lang="fr-FR" b="1" dirty="0"/>
              <a:t> </a:t>
            </a:r>
            <a:r>
              <a:rPr lang="fr-FR" b="1" dirty="0" err="1"/>
              <a:t>saat</a:t>
            </a:r>
            <a:r>
              <a:rPr lang="fr-FR" b="1" dirty="0"/>
              <a:t> </a:t>
            </a:r>
            <a:r>
              <a:rPr lang="fr-FR" b="1" dirty="0" err="1"/>
              <a:t>object</a:t>
            </a:r>
            <a:r>
              <a:rPr lang="fr-FR" b="1" dirty="0"/>
              <a:t> (</a:t>
            </a:r>
            <a:r>
              <a:rPr lang="fr-FR" b="1" dirty="0" err="1"/>
              <a:t>kendaraan</a:t>
            </a:r>
            <a:r>
              <a:rPr lang="fr-FR" b="1" dirty="0"/>
              <a:t>) </a:t>
            </a:r>
            <a:r>
              <a:rPr lang="fr-FR" b="1" dirty="0" err="1"/>
              <a:t>telah</a:t>
            </a:r>
            <a:r>
              <a:rPr lang="fr-FR" b="1" dirty="0"/>
              <a:t> </a:t>
            </a:r>
            <a:r>
              <a:rPr lang="fr-FR" b="1" dirty="0" err="1"/>
              <a:t>melewati</a:t>
            </a:r>
            <a:r>
              <a:rPr lang="fr-FR" b="1" dirty="0"/>
              <a:t> garis </a:t>
            </a:r>
            <a:r>
              <a:rPr lang="fr-FR" b="1" dirty="0" err="1"/>
              <a:t>merah</a:t>
            </a:r>
            <a:endParaRPr lang="fr-FR" b="1" dirty="0"/>
          </a:p>
        </p:txBody>
      </p:sp>
      <p:sp>
        <p:nvSpPr>
          <p:cNvPr id="14" name="Google Shape;258;p38"/>
          <p:cNvSpPr/>
          <p:nvPr/>
        </p:nvSpPr>
        <p:spPr>
          <a:xfrm>
            <a:off x="6519743" y="1494587"/>
            <a:ext cx="479191" cy="479191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38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>
            <a:spLocks noGrp="1"/>
          </p:cNvSpPr>
          <p:nvPr>
            <p:ph type="title"/>
          </p:nvPr>
        </p:nvSpPr>
        <p:spPr>
          <a:xfrm>
            <a:off x="2121179" y="366378"/>
            <a:ext cx="5477585" cy="1030475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>
                <a:solidFill>
                  <a:srgbClr val="FFD966"/>
                </a:solidFill>
              </a:rPr>
              <a:t>IMAGE CLASSIFICATION</a:t>
            </a:r>
            <a:endParaRPr sz="3000" dirty="0">
              <a:solidFill>
                <a:srgbClr val="FFD966"/>
              </a:solidFill>
              <a:highlight>
                <a:srgbClr val="FFD966"/>
              </a:highlight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1456660" y="3949034"/>
            <a:ext cx="7049385" cy="905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200"/>
              </a:spcAft>
            </a:pPr>
            <a:r>
              <a:rPr lang="en-US" b="1" dirty="0"/>
              <a:t>Proses </a:t>
            </a:r>
            <a:r>
              <a:rPr lang="en-US" b="1" dirty="0" err="1"/>
              <a:t>ini</a:t>
            </a:r>
            <a:r>
              <a:rPr lang="en-US" b="1" dirty="0"/>
              <a:t> </a:t>
            </a:r>
            <a:r>
              <a:rPr lang="en-US" b="1" dirty="0" err="1"/>
              <a:t>melakukan</a:t>
            </a:r>
            <a:r>
              <a:rPr lang="en-US" b="1" dirty="0"/>
              <a:t> </a:t>
            </a:r>
            <a:r>
              <a:rPr lang="en-US" b="1" dirty="0" err="1"/>
              <a:t>klasifikasi</a:t>
            </a:r>
            <a:r>
              <a:rPr lang="en-US" b="1" dirty="0"/>
              <a:t> </a:t>
            </a:r>
            <a:r>
              <a:rPr lang="en-US" b="1" dirty="0" err="1"/>
              <a:t>gambar</a:t>
            </a:r>
            <a:r>
              <a:rPr lang="en-US" b="1" dirty="0"/>
              <a:t> yang </a:t>
            </a:r>
            <a:r>
              <a:rPr lang="en-US" b="1" dirty="0" err="1"/>
              <a:t>telah</a:t>
            </a:r>
            <a:r>
              <a:rPr lang="en-US" b="1" dirty="0"/>
              <a:t> </a:t>
            </a:r>
            <a:r>
              <a:rPr lang="en-US" b="1" dirty="0" err="1"/>
              <a:t>tertangkap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menggunakan</a:t>
            </a:r>
            <a:r>
              <a:rPr lang="en-US" b="1" dirty="0"/>
              <a:t> </a:t>
            </a:r>
            <a:r>
              <a:rPr lang="en-US" b="1" dirty="0" err="1"/>
              <a:t>metode</a:t>
            </a:r>
            <a:r>
              <a:rPr lang="en-US" b="1" dirty="0"/>
              <a:t> CNN. dataset yang </a:t>
            </a:r>
            <a:r>
              <a:rPr lang="en-US" b="1" dirty="0" err="1"/>
              <a:t>digunakan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pengklasifikasian</a:t>
            </a:r>
            <a:r>
              <a:rPr lang="en-US" b="1" dirty="0"/>
              <a:t> </a:t>
            </a:r>
            <a:r>
              <a:rPr lang="en-US" b="1" dirty="0" err="1"/>
              <a:t>adalah</a:t>
            </a:r>
            <a:r>
              <a:rPr lang="en-US" b="1" dirty="0"/>
              <a:t> dataset Cifar10</a:t>
            </a:r>
          </a:p>
        </p:txBody>
      </p:sp>
      <p:pic>
        <p:nvPicPr>
          <p:cNvPr id="8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91" y="1446099"/>
            <a:ext cx="2973845" cy="2309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 flipH="1">
            <a:off x="3097626" y="3853680"/>
            <a:ext cx="3524692" cy="21266"/>
          </a:xfrm>
          <a:prstGeom prst="line">
            <a:avLst/>
          </a:prstGeom>
          <a:ln w="317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097626" y="1291851"/>
            <a:ext cx="3524692" cy="21266"/>
          </a:xfrm>
          <a:prstGeom prst="line">
            <a:avLst/>
          </a:prstGeom>
          <a:ln w="3175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020436"/>
      </p:ext>
    </p:extLst>
  </p:cSld>
  <p:clrMapOvr>
    <a:masterClrMapping/>
  </p:clrMapOvr>
</p:sld>
</file>

<file path=ppt/theme/theme1.xml><?xml version="1.0" encoding="utf-8"?>
<a:theme xmlns:a="http://schemas.openxmlformats.org/drawingml/2006/main" name="Civil Engineering Business Plan by Slidesgo">
  <a:themeElements>
    <a:clrScheme name="Simple Light">
      <a:dk1>
        <a:srgbClr val="292828"/>
      </a:dk1>
      <a:lt1>
        <a:srgbClr val="FFFFFF"/>
      </a:lt1>
      <a:dk2>
        <a:srgbClr val="B7B7B7"/>
      </a:dk2>
      <a:lt2>
        <a:srgbClr val="BF9000"/>
      </a:lt2>
      <a:accent1>
        <a:srgbClr val="FFD966"/>
      </a:accent1>
      <a:accent2>
        <a:srgbClr val="FFE5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695</Words>
  <Application>Microsoft Office PowerPoint</Application>
  <PresentationFormat>On-screen Show (16:9)</PresentationFormat>
  <Paragraphs>72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Bebas Neue</vt:lpstr>
      <vt:lpstr>Josefin Sans</vt:lpstr>
      <vt:lpstr>Lato</vt:lpstr>
      <vt:lpstr>Josefin Sans Medium</vt:lpstr>
      <vt:lpstr>Arial</vt:lpstr>
      <vt:lpstr>Montserrat Medium</vt:lpstr>
      <vt:lpstr>Calibri</vt:lpstr>
      <vt:lpstr>Civil Engineering Business Plan by Slidesgo</vt:lpstr>
      <vt:lpstr>Vehicle Speed Monitoring System</vt:lpstr>
      <vt:lpstr>LATAR BELAKANG</vt:lpstr>
      <vt:lpstr>RUMUSAN MASALAH</vt:lpstr>
      <vt:lpstr>PowerPoint Presentation</vt:lpstr>
      <vt:lpstr>KERANGKA KERJA SISTEM</vt:lpstr>
      <vt:lpstr>DIAGRAM ALIR APLIKASI</vt:lpstr>
      <vt:lpstr>IMAGE PROCESSING  &amp;  TRACKING KENDARAAN</vt:lpstr>
      <vt:lpstr>CAPTURE KENDARAAN</vt:lpstr>
      <vt:lpstr>IMAGE CLASSIFICATION</vt:lpstr>
      <vt:lpstr>PELANGGARAN KENDARAAN </vt:lpstr>
      <vt:lpstr>MENAMPILKAN KEDALAM WEB</vt:lpstr>
      <vt:lpstr>CARA PENGGUNAAN APLIKASI</vt:lpstr>
      <vt:lpstr>CARA PENGGUNAAN APLIKASI</vt:lpstr>
      <vt:lpstr>CARA PENGGUNAAN APLIKASI</vt:lpstr>
      <vt:lpstr>CARA PENGGUNAAN APLIKASI</vt:lpstr>
      <vt:lpstr>CARA PENGGUNAAN APLIKASI</vt:lpstr>
      <vt:lpstr>CARA PENGGUNAAN APLIKASI</vt:lpstr>
      <vt:lpstr>CARA PENGGUNAAN APLIKASI</vt:lpstr>
      <vt:lpstr>HASIL PEMBAHASAN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Speed Monitoring System</dc:title>
  <dc:creator>SriKalbuB</dc:creator>
  <cp:lastModifiedBy>adhitya hardy</cp:lastModifiedBy>
  <cp:revision>17</cp:revision>
  <dcterms:modified xsi:type="dcterms:W3CDTF">2022-07-18T05:55:02Z</dcterms:modified>
</cp:coreProperties>
</file>